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73" r:id="rId2"/>
    <p:sldId id="257" r:id="rId3"/>
    <p:sldId id="258" r:id="rId4"/>
    <p:sldId id="259" r:id="rId5"/>
    <p:sldId id="262" r:id="rId6"/>
    <p:sldId id="263" r:id="rId7"/>
    <p:sldId id="264" r:id="rId8"/>
    <p:sldId id="267" r:id="rId9"/>
    <p:sldId id="266" r:id="rId10"/>
    <p:sldId id="269" r:id="rId11"/>
    <p:sldId id="270" r:id="rId12"/>
    <p:sldId id="271" r:id="rId13"/>
    <p:sldId id="274" r:id="rId14"/>
    <p:sldId id="272" r:id="rId15"/>
    <p:sldId id="268" r:id="rId16"/>
    <p:sldId id="265" r:id="rId17"/>
    <p:sldId id="275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A6DF-F54A-4541-9245-6984270C002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E7997-CD96-4030-BF09-0C37C341F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0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Community composition is inheritable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44F86-B104-4077-B5DF-1D540C56D8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9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71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8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7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4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1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2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1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E33022-33DE-4DD1-ACE8-082C1B3DA63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A7A155-D552-4255-990B-E80AFD5CE77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3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acknowledgment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0374"/>
            <a:ext cx="1005840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acknowledge we are on the </a:t>
            </a:r>
            <a:r>
              <a:rPr lang="en-US" b="1" dirty="0" err="1"/>
              <a:t>unceded</a:t>
            </a:r>
            <a:r>
              <a:rPr lang="en-US" dirty="0"/>
              <a:t> territories of the </a:t>
            </a:r>
            <a:r>
              <a:rPr lang="en-US" dirty="0" err="1"/>
              <a:t>xʷməθkʷəy̓əm</a:t>
            </a:r>
            <a:r>
              <a:rPr lang="en-US" dirty="0"/>
              <a:t> (</a:t>
            </a:r>
            <a:r>
              <a:rPr lang="en-US" dirty="0" err="1"/>
              <a:t>Musqueam</a:t>
            </a:r>
            <a:r>
              <a:rPr lang="en-US" dirty="0"/>
              <a:t>), Sḵwx̱wú7mesh (Squamish), and </a:t>
            </a:r>
            <a:r>
              <a:rPr lang="en-US" dirty="0" err="1"/>
              <a:t>Sel̓íl̓witulh</a:t>
            </a:r>
            <a:r>
              <a:rPr lang="en-US" dirty="0"/>
              <a:t> (</a:t>
            </a:r>
            <a:r>
              <a:rPr lang="en-US" dirty="0" err="1"/>
              <a:t>Tsleil-Waututh</a:t>
            </a:r>
            <a:r>
              <a:rPr lang="en-US" dirty="0"/>
              <a:t>) </a:t>
            </a:r>
            <a:r>
              <a:rPr lang="en-US" dirty="0" smtClean="0"/>
              <a:t>Nations.</a:t>
            </a:r>
            <a:endParaRPr lang="en-US" dirty="0"/>
          </a:p>
        </p:txBody>
      </p:sp>
      <p:pic>
        <p:nvPicPr>
          <p:cNvPr id="3074" name="Picture 2" descr="Majority in B.C. see territory acknowledgements as positive - Vancouver Is  Awes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89" y="1778000"/>
            <a:ext cx="5813316" cy="30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 group selection played a role in evolution of kefir?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L. </a:t>
            </a:r>
            <a:r>
              <a:rPr lang="en-US" dirty="0" err="1" smtClean="0"/>
              <a:t>Kefirofaciens</a:t>
            </a:r>
            <a:r>
              <a:rPr lang="en-US" dirty="0" smtClean="0"/>
              <a:t> producing polysaccharide has a benefit. But how they overcome cheaters?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Selection for grain production is probable. Is selection for grain production equivalent of group selection?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Does aggregation provide a framework for group </a:t>
            </a:r>
            <a:r>
              <a:rPr lang="en-US" dirty="0" smtClean="0"/>
              <a:t>selection?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Interesting fact: LABs </a:t>
            </a:r>
            <a:r>
              <a:rPr lang="en-US" dirty="0"/>
              <a:t>and yeasts form aggregation when there is no shaking</a:t>
            </a:r>
            <a:r>
              <a:rPr lang="en-US" dirty="0" smtClean="0"/>
              <a:t>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vs Unitary group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principles of evolution different in Modular vs Unitary Multicellular organisms? </a:t>
            </a:r>
          </a:p>
          <a:p>
            <a:r>
              <a:rPr lang="en-US" dirty="0" smtClean="0"/>
              <a:t>I “feel” that modular structure of kefir has a something to do with evolution of cooperation (in my defense, Lichen is modular)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01" y="3175263"/>
            <a:ext cx="1135350" cy="2840729"/>
          </a:xfrm>
          <a:prstGeom prst="rect">
            <a:avLst/>
          </a:prstGeom>
        </p:spPr>
      </p:pic>
      <p:pic>
        <p:nvPicPr>
          <p:cNvPr id="1026" name="Picture 2" descr="It was complete pandemonium&amp;#39;: the towns grappling with bear attacks |  Wildlife | The Guardi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72" y="3167643"/>
            <a:ext cx="2778920" cy="277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9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Kefir patch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https</a:t>
            </a:r>
            <a:r>
              <a:rPr lang="en-US" dirty="0"/>
              <a:t>://shiney.zoology.ubc.ca/wiley/KefirPatchModel/</a:t>
            </a:r>
          </a:p>
        </p:txBody>
      </p:sp>
    </p:spTree>
    <p:extLst>
      <p:ext uri="{BB962C8B-B14F-4D97-AF65-F5344CB8AC3E}">
        <p14:creationId xmlns:p14="http://schemas.microsoft.com/office/powerpoint/2010/main" val="35226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Kefir patch model tells us about the evolution of cooperation</a:t>
            </a:r>
            <a:endParaRPr lang="en-US" dirty="0"/>
          </a:p>
        </p:txBody>
      </p:sp>
      <p:pic>
        <p:nvPicPr>
          <p:cNvPr id="4098" name="Picture 2" descr="Gruesome picture shows the &amp;#39;cauliflower-like&amp;#39; tumour on man&amp;#39;s penis | Daily  Mail Onl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26" y="2476372"/>
            <a:ext cx="3689171" cy="246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" y="2025967"/>
            <a:ext cx="51625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Ecological vs Evolutionary community evolution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497" t="5342"/>
          <a:stretch/>
        </p:blipFill>
        <p:spPr>
          <a:xfrm>
            <a:off x="2189480" y="1813560"/>
            <a:ext cx="6670040" cy="3408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6" y="5146034"/>
            <a:ext cx="4057144" cy="11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main question at the moment: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Kefir patch model can make some predictions about how evolutionary forces could be different for different members of community. But </a:t>
            </a:r>
            <a:r>
              <a:rPr lang="en-US" b="1" dirty="0" smtClean="0"/>
              <a:t>How can I incorporate ecological dynamics? What are the important ecological constraints?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60932" r="66765"/>
          <a:stretch/>
        </p:blipFill>
        <p:spPr>
          <a:xfrm>
            <a:off x="4086794" y="3235960"/>
            <a:ext cx="4079372" cy="23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Yeast! My side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285" y="1846263"/>
            <a:ext cx="79937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aim to predict outcomes of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24586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://hackmd.io/0IcL1GCZSc6NkE7YetmkiA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536" y="1792394"/>
            <a:ext cx="5286664" cy="41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dirty="0" smtClean="0"/>
              <a:t>A few interesting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1845732"/>
            <a:ext cx="4465751" cy="4286991"/>
          </a:xfrm>
          <a:prstGeom prst="rect">
            <a:avLst/>
          </a:prstGeom>
        </p:spPr>
      </p:pic>
      <p:pic>
        <p:nvPicPr>
          <p:cNvPr id="5122" name="Picture 2" descr="https://lh4.googleusercontent.com/7Pa9dJp8rY_CzJ_kd0rWOWMt_cpRmDuHNPB3mSKd4548MlQ2SmunUnhjcDkSeoT-AaTOmGRdprCan-dY0LGWjwVESKs09Ii012v31yZqQBqnUATZhvhHXvwMgXDLSGoX7ob-3w4NnO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56" y="1977866"/>
            <a:ext cx="670454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Grunge Stempel rot THANK YOU FOR YOUR ATTENTION Stock Illustration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95" y="129541"/>
            <a:ext cx="952500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IBO 2017 (@IBO2017_UK)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92098"/>
            <a:ext cx="2930631" cy="293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Tehran (Tehran, Iran) - apply, prices, reviews | Smaps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17" y="3929810"/>
            <a:ext cx="3651726" cy="24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re&amp;#39;s How Climate Change Crisis Could Impact Business Operations And  Policies In 20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70" y="1809755"/>
            <a:ext cx="4147820" cy="20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مبانی ریاضیات کاربردی برای المپیاد زیست شناسی دانش پژوهان جوان | چی بخونم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80" y="2299024"/>
            <a:ext cx="2667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9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I am interested in</a:t>
            </a:r>
            <a:endParaRPr lang="en-US" dirty="0"/>
          </a:p>
        </p:txBody>
      </p:sp>
      <p:pic>
        <p:nvPicPr>
          <p:cNvPr id="2052" name="Picture 4" descr="Bad Astronomy | Why did single cells start to cooperate? | SYFY WIR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680335"/>
            <a:ext cx="4877225" cy="258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93" r="41488"/>
          <a:stretch/>
        </p:blipFill>
        <p:spPr>
          <a:xfrm rot="5400000">
            <a:off x="7163635" y="2575841"/>
            <a:ext cx="4467830" cy="29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have done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4" y="1927336"/>
            <a:ext cx="3385127" cy="2528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0" y="3641753"/>
            <a:ext cx="4296100" cy="2434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745" y="750979"/>
            <a:ext cx="4770061" cy="26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Why I think Kefir is interesting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dirty="0"/>
              <a:t> </a:t>
            </a:r>
            <a:r>
              <a:rPr lang="en-US" dirty="0" smtClean="0"/>
              <a:t>is Kefir?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203" t="17206" r="39167" b="17206"/>
          <a:stretch/>
        </p:blipFill>
        <p:spPr>
          <a:xfrm>
            <a:off x="5981700" y="2001202"/>
            <a:ext cx="3367089" cy="3693796"/>
          </a:xfrm>
          <a:prstGeom prst="rect">
            <a:avLst/>
          </a:prstGeom>
        </p:spPr>
      </p:pic>
      <p:pic>
        <p:nvPicPr>
          <p:cNvPr id="1026" name="Picture 2" descr="What kefir actually is and why you are seeing it everyw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2" y="261937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facts about Kefir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39" t="26516" r="1607" b="10931"/>
          <a:stretch/>
        </p:blipFill>
        <p:spPr>
          <a:xfrm>
            <a:off x="2154555" y="2048716"/>
            <a:ext cx="7943850" cy="381560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27336" t="10577" r="5071" b="41712"/>
          <a:stretch/>
        </p:blipFill>
        <p:spPr>
          <a:xfrm>
            <a:off x="7808002" y="494349"/>
            <a:ext cx="3676291" cy="14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0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Kefir really a superorganism? Or it’s a multicellular LAB with a diffused gut!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9947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 bacteria that go into milk participate in the formation of new grains? Otherwise they are like somatic cells!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12" y="2495714"/>
            <a:ext cx="7677136" cy="34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481</TotalTime>
  <Words>278</Words>
  <Application>Microsoft Office PowerPoint</Application>
  <PresentationFormat>Widescreen</PresentationFormat>
  <Paragraphs>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Land acknowledgment</vt:lpstr>
      <vt:lpstr>Who am I?</vt:lpstr>
      <vt:lpstr>Questions that I am interested in</vt:lpstr>
      <vt:lpstr>What I have done so far</vt:lpstr>
      <vt:lpstr>Why I think Kefir is interesting</vt:lpstr>
      <vt:lpstr>What is Kefir?</vt:lpstr>
      <vt:lpstr>Interesting facts about Kefir</vt:lpstr>
      <vt:lpstr>My questions:</vt:lpstr>
      <vt:lpstr>Is Kefir really a superorganism? Or it’s a multicellular LAB with a diffused gut!</vt:lpstr>
      <vt:lpstr>Has group selection played a role in evolution of kefir? </vt:lpstr>
      <vt:lpstr>Modular vs Unitary group selection</vt:lpstr>
      <vt:lpstr>Kefir patch model</vt:lpstr>
      <vt:lpstr>What Kefir patch model tells us about the evolution of cooperation</vt:lpstr>
      <vt:lpstr>Ecological vs Evolutionary community evolution</vt:lpstr>
      <vt:lpstr>My main question at the moment:</vt:lpstr>
      <vt:lpstr>Yeast! My side project</vt:lpstr>
      <vt:lpstr>I aim to predict outcomes of evolution</vt:lpstr>
      <vt:lpstr>A few interesting patterns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javad</dc:creator>
  <cp:lastModifiedBy>javad</cp:lastModifiedBy>
  <cp:revision>12</cp:revision>
  <dcterms:created xsi:type="dcterms:W3CDTF">2022-02-16T19:13:01Z</dcterms:created>
  <dcterms:modified xsi:type="dcterms:W3CDTF">2022-02-17T03:14:11Z</dcterms:modified>
</cp:coreProperties>
</file>